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72"/>
  </p:notesMasterIdLst>
  <p:handoutMasterIdLst>
    <p:handoutMasterId r:id="rId73"/>
  </p:handoutMasterIdLst>
  <p:sldIdLst>
    <p:sldId id="256" r:id="rId7"/>
    <p:sldId id="371" r:id="rId8"/>
    <p:sldId id="378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73" r:id="rId26"/>
    <p:sldId id="370" r:id="rId27"/>
    <p:sldId id="369" r:id="rId28"/>
    <p:sldId id="374" r:id="rId29"/>
    <p:sldId id="318" r:id="rId30"/>
    <p:sldId id="320" r:id="rId31"/>
    <p:sldId id="323" r:id="rId32"/>
    <p:sldId id="324" r:id="rId33"/>
    <p:sldId id="325" r:id="rId34"/>
    <p:sldId id="327" r:id="rId35"/>
    <p:sldId id="328" r:id="rId36"/>
    <p:sldId id="329" r:id="rId37"/>
    <p:sldId id="368" r:id="rId38"/>
    <p:sldId id="330" r:id="rId39"/>
    <p:sldId id="366" r:id="rId40"/>
    <p:sldId id="331" r:id="rId41"/>
    <p:sldId id="367" r:id="rId42"/>
    <p:sldId id="381" r:id="rId43"/>
    <p:sldId id="382" r:id="rId44"/>
    <p:sldId id="375" r:id="rId45"/>
    <p:sldId id="359" r:id="rId46"/>
    <p:sldId id="360" r:id="rId47"/>
    <p:sldId id="333" r:id="rId48"/>
    <p:sldId id="337" r:id="rId49"/>
    <p:sldId id="339" r:id="rId50"/>
    <p:sldId id="376" r:id="rId51"/>
    <p:sldId id="343" r:id="rId52"/>
    <p:sldId id="344" r:id="rId53"/>
    <p:sldId id="345" r:id="rId54"/>
    <p:sldId id="361" r:id="rId55"/>
    <p:sldId id="347" r:id="rId56"/>
    <p:sldId id="348" r:id="rId57"/>
    <p:sldId id="362" r:id="rId58"/>
    <p:sldId id="352" r:id="rId59"/>
    <p:sldId id="353" r:id="rId60"/>
    <p:sldId id="354" r:id="rId61"/>
    <p:sldId id="363" r:id="rId62"/>
    <p:sldId id="364" r:id="rId63"/>
    <p:sldId id="377" r:id="rId64"/>
    <p:sldId id="350" r:id="rId65"/>
    <p:sldId id="355" r:id="rId66"/>
    <p:sldId id="349" r:id="rId67"/>
    <p:sldId id="357" r:id="rId68"/>
    <p:sldId id="358" r:id="rId69"/>
    <p:sldId id="380" r:id="rId70"/>
    <p:sldId id="299" r:id="rId71"/>
  </p:sldIdLst>
  <p:sldSz cx="9144000" cy="6858000" type="screen4x3"/>
  <p:notesSz cx="7023100" cy="9309100"/>
  <p:custDataLst>
    <p:tags r:id="rId7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7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68199" autoAdjust="0"/>
  </p:normalViewPr>
  <p:slideViewPr>
    <p:cSldViewPr snapToGrid="0" snapToObjects="1">
      <p:cViewPr varScale="1">
        <p:scale>
          <a:sx n="59" d="100"/>
          <a:sy n="59" d="100"/>
        </p:scale>
        <p:origin x="2141" y="5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handoutMaster" Target="handoutMasters/handout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2018-09-05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2018-09-05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Avoidance Grid we fuse data and divine space into:</a:t>
            </a:r>
          </a:p>
          <a:p>
            <a:endParaRPr lang="en-US" dirty="0"/>
          </a:p>
          <a:p>
            <a:r>
              <a:rPr lang="en-US" dirty="0" err="1"/>
              <a:t>Unseeen</a:t>
            </a:r>
            <a:r>
              <a:rPr lang="en-US" dirty="0"/>
              <a:t> space  yellow U</a:t>
            </a:r>
          </a:p>
          <a:p>
            <a:r>
              <a:rPr lang="en-US" dirty="0"/>
              <a:t>Obstacle space red O</a:t>
            </a:r>
          </a:p>
          <a:p>
            <a:r>
              <a:rPr lang="en-US" dirty="0"/>
              <a:t>Free space White empty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take the Reach set and project it into Segmented space</a:t>
            </a:r>
          </a:p>
          <a:p>
            <a:endParaRPr lang="en-US" dirty="0"/>
          </a:p>
          <a:p>
            <a:r>
              <a:rPr lang="en-US" dirty="0"/>
              <a:t>You can see many red trajectories are leading into obstacles, </a:t>
            </a:r>
          </a:p>
          <a:p>
            <a:endParaRPr lang="en-US" dirty="0"/>
          </a:p>
          <a:p>
            <a:r>
              <a:rPr lang="en-US" dirty="0"/>
              <a:t>There are some feasible green trajectories which leads to safe 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where is possible to fly Now!</a:t>
            </a:r>
          </a:p>
          <a:p>
            <a:endParaRPr lang="en-US" dirty="0"/>
          </a:p>
          <a:p>
            <a:r>
              <a:rPr lang="en-US" dirty="0"/>
              <a:t>The cells where do not lead any feasible trajectories are Red and called Unreachable</a:t>
            </a:r>
          </a:p>
          <a:p>
            <a:endParaRPr lang="en-US" dirty="0"/>
          </a:p>
          <a:p>
            <a:r>
              <a:rPr lang="en-US" dirty="0"/>
              <a:t>The feasible green cells where leads at least one feasible trajectory are called Reachable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need to find Goal (red point) in green Reachable space</a:t>
            </a:r>
          </a:p>
          <a:p>
            <a:endParaRPr lang="en-US" dirty="0"/>
          </a:p>
          <a:p>
            <a:r>
              <a:rPr lang="en-US" dirty="0"/>
              <a:t>We select feasible trajectory which usually have lowest cost to execute,</a:t>
            </a:r>
          </a:p>
          <a:p>
            <a:endParaRPr lang="en-US" dirty="0"/>
          </a:p>
          <a:p>
            <a:r>
              <a:rPr lang="en-US" dirty="0"/>
              <a:t>Then we need to select a next decision point along it</a:t>
            </a:r>
          </a:p>
          <a:p>
            <a:endParaRPr lang="en-US" dirty="0"/>
          </a:p>
          <a:p>
            <a:r>
              <a:rPr lang="en-US" dirty="0"/>
              <a:t>In decision point we are going to decide what to do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23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led us talk about Rules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4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40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799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4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Avoidance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Basic Structures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Introduction Story:</a:t>
            </a:r>
            <a:br>
              <a:rPr lang="en-US" sz="3600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sz="3600" dirty="0">
                <a:latin typeface="Algerian" panose="04020705040A02060702" pitchFamily="82" charset="0"/>
              </a:rPr>
              <a:t>How To Get into a Fine Restaurant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 Sense &amp; Avoid in Nutshell 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7" y="948981"/>
            <a:ext cx="6001769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7473" b="4570"/>
          <a:stretch/>
        </p:blipFill>
        <p:spPr>
          <a:xfrm>
            <a:off x="610143" y="1055524"/>
            <a:ext cx="5790658" cy="3356384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Test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Structural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6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Framework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/>
          <a:stretch/>
        </p:blipFill>
        <p:spPr bwMode="auto">
          <a:xfrm>
            <a:off x="530352" y="856420"/>
            <a:ext cx="8159261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Converging Maneuver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Head On Approach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How different are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Continual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3014</TotalTime>
  <Words>3227</Words>
  <Application>Microsoft Office PowerPoint</Application>
  <PresentationFormat>On-screen Show (4:3)</PresentationFormat>
  <Paragraphs>1032</Paragraphs>
  <Slides>65</Slides>
  <Notes>63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0" baseType="lpstr">
      <vt:lpstr>Algerian</vt:lpstr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Introduction Story:  How To Get into a Fine Restaurant  ( Sense &amp; Avoid in Nutshell )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Sense &amp; Avoid Introduction:  Terminology  Process</vt:lpstr>
      <vt:lpstr>Introduction to Sense &amp; Avoid</vt:lpstr>
      <vt:lpstr>Introduction to Sense &amp; Avoid</vt:lpstr>
      <vt:lpstr>Avoidance Framework:  Basic Structures  Avoidance Run</vt:lpstr>
      <vt:lpstr>Vehicle control</vt:lpstr>
      <vt:lpstr>Movement Automaton </vt:lpstr>
      <vt:lpstr>Reach set estimation</vt:lpstr>
      <vt:lpstr>Reach set -Trajectory set &amp; Graph</vt:lpstr>
      <vt:lpstr>Mission plan</vt:lpstr>
      <vt:lpstr>ADS-B</vt:lpstr>
      <vt:lpstr>LiDAR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Test Framework:  Structural Overview</vt:lpstr>
      <vt:lpstr>Test Framework Setup</vt:lpstr>
      <vt:lpstr>Examples:  Maze Solver  Storm Avoidance</vt:lpstr>
      <vt:lpstr>Example:  Simple maze</vt:lpstr>
      <vt:lpstr>Example:  Storm</vt:lpstr>
      <vt:lpstr>Rules of the Air Introduction</vt:lpstr>
      <vt:lpstr>UAS Traffic Management Concept</vt:lpstr>
      <vt:lpstr>Rule engine</vt:lpstr>
      <vt:lpstr>Rules of the Air:  Converging Maneuver  Head On Approach  Overtake</vt:lpstr>
      <vt:lpstr>Converging Maneuver - Trigger</vt:lpstr>
      <vt:lpstr>Converging Maneuver - Resolution</vt:lpstr>
      <vt:lpstr>Converging Maneuver – Leave condition</vt:lpstr>
      <vt:lpstr>Example:  Converging Maneuver</vt:lpstr>
      <vt:lpstr>Head On Approach - Trigger</vt:lpstr>
      <vt:lpstr>Head On Approach - Resolution</vt:lpstr>
      <vt:lpstr>Example:  Head On Approach</vt:lpstr>
      <vt:lpstr>Overtake Maneuver - Trigger</vt:lpstr>
      <vt:lpstr>Overtake Maneuver - Resolution</vt:lpstr>
      <vt:lpstr>Overtake Maneuver – Leave Condition</vt:lpstr>
      <vt:lpstr>Example:   Overtake Maneuver </vt:lpstr>
      <vt:lpstr>Different speed:   Overtake Maneuver </vt:lpstr>
      <vt:lpstr>How different are:  Cooperative vs. Noncooperative   Multi-Collision  Situations</vt:lpstr>
      <vt:lpstr>Coordinated separation scenario</vt:lpstr>
      <vt:lpstr>Example:   Cooperative separation scenario</vt:lpstr>
      <vt:lpstr>Non-cooperative separation scenario</vt:lpstr>
      <vt:lpstr>Example:   Non-cooperative separation scenario</vt:lpstr>
      <vt:lpstr>Performance:   Non-cooperative separation scenario</vt:lpstr>
      <vt:lpstr>PowerPoint Presentation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215</cp:revision>
  <cp:lastPrinted>2015-07-29T21:30:37Z</cp:lastPrinted>
  <dcterms:created xsi:type="dcterms:W3CDTF">2017-09-21T08:49:16Z</dcterms:created>
  <dcterms:modified xsi:type="dcterms:W3CDTF">2018-09-05T13:54:08Z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